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5FF1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>
        <p:scale>
          <a:sx n="100" d="100"/>
          <a:sy n="100" d="100"/>
        </p:scale>
        <p:origin x="-472" y="8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printerSettings" Target="printerSettings/printerSettings1.bin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i-FI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i-FI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4C955-AF34-D145-8325-91779D3F96C5}" type="datetimeFigureOut">
              <a:rPr lang="en-US" smtClean="0"/>
              <a:t>5.2.16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8E7AA-6B13-394E-9664-EB1542EB1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6629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i-FI" smtClean="0"/>
              <a:t>Click to edit Master text styles</a:t>
            </a:r>
          </a:p>
          <a:p>
            <a:pPr lvl="1"/>
            <a:r>
              <a:rPr lang="fi-FI" smtClean="0"/>
              <a:t>Second level</a:t>
            </a:r>
          </a:p>
          <a:p>
            <a:pPr lvl="2"/>
            <a:r>
              <a:rPr lang="fi-FI" smtClean="0"/>
              <a:t>Third level</a:t>
            </a:r>
          </a:p>
          <a:p>
            <a:pPr lvl="3"/>
            <a:r>
              <a:rPr lang="fi-FI" smtClean="0"/>
              <a:t>Fourth level</a:t>
            </a:r>
          </a:p>
          <a:p>
            <a:pPr lvl="4"/>
            <a:r>
              <a:rPr lang="fi-FI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4C955-AF34-D145-8325-91779D3F96C5}" type="datetimeFigureOut">
              <a:rPr lang="en-US" smtClean="0"/>
              <a:t>5.2.16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8E7AA-6B13-394E-9664-EB1542EB1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807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i-FI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i-FI" smtClean="0"/>
              <a:t>Click to edit Master text styles</a:t>
            </a:r>
          </a:p>
          <a:p>
            <a:pPr lvl="1"/>
            <a:r>
              <a:rPr lang="fi-FI" smtClean="0"/>
              <a:t>Second level</a:t>
            </a:r>
          </a:p>
          <a:p>
            <a:pPr lvl="2"/>
            <a:r>
              <a:rPr lang="fi-FI" smtClean="0"/>
              <a:t>Third level</a:t>
            </a:r>
          </a:p>
          <a:p>
            <a:pPr lvl="3"/>
            <a:r>
              <a:rPr lang="fi-FI" smtClean="0"/>
              <a:t>Fourth level</a:t>
            </a:r>
          </a:p>
          <a:p>
            <a:pPr lvl="4"/>
            <a:r>
              <a:rPr lang="fi-FI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4C955-AF34-D145-8325-91779D3F96C5}" type="datetimeFigureOut">
              <a:rPr lang="en-US" smtClean="0"/>
              <a:t>5.2.16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8E7AA-6B13-394E-9664-EB1542EB1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7647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i-FI" smtClean="0"/>
              <a:t>Click to edit Master text styles</a:t>
            </a:r>
          </a:p>
          <a:p>
            <a:pPr lvl="1"/>
            <a:r>
              <a:rPr lang="fi-FI" smtClean="0"/>
              <a:t>Second level</a:t>
            </a:r>
          </a:p>
          <a:p>
            <a:pPr lvl="2"/>
            <a:r>
              <a:rPr lang="fi-FI" smtClean="0"/>
              <a:t>Third level</a:t>
            </a:r>
          </a:p>
          <a:p>
            <a:pPr lvl="3"/>
            <a:r>
              <a:rPr lang="fi-FI" smtClean="0"/>
              <a:t>Fourth level</a:t>
            </a:r>
          </a:p>
          <a:p>
            <a:pPr lvl="4"/>
            <a:r>
              <a:rPr lang="fi-FI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4C955-AF34-D145-8325-91779D3F96C5}" type="datetimeFigureOut">
              <a:rPr lang="en-US" smtClean="0"/>
              <a:t>5.2.16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8E7AA-6B13-394E-9664-EB1542EB1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6637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i-FI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i-FI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4C955-AF34-D145-8325-91779D3F96C5}" type="datetimeFigureOut">
              <a:rPr lang="en-US" smtClean="0"/>
              <a:t>5.2.16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8E7AA-6B13-394E-9664-EB1542EB1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2612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i-FI" smtClean="0"/>
              <a:t>Click to edit Master text styles</a:t>
            </a:r>
          </a:p>
          <a:p>
            <a:pPr lvl="1"/>
            <a:r>
              <a:rPr lang="fi-FI" smtClean="0"/>
              <a:t>Second level</a:t>
            </a:r>
          </a:p>
          <a:p>
            <a:pPr lvl="2"/>
            <a:r>
              <a:rPr lang="fi-FI" smtClean="0"/>
              <a:t>Third level</a:t>
            </a:r>
          </a:p>
          <a:p>
            <a:pPr lvl="3"/>
            <a:r>
              <a:rPr lang="fi-FI" smtClean="0"/>
              <a:t>Fourth level</a:t>
            </a:r>
          </a:p>
          <a:p>
            <a:pPr lvl="4"/>
            <a:r>
              <a:rPr lang="fi-FI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i-FI" smtClean="0"/>
              <a:t>Click to edit Master text styles</a:t>
            </a:r>
          </a:p>
          <a:p>
            <a:pPr lvl="1"/>
            <a:r>
              <a:rPr lang="fi-FI" smtClean="0"/>
              <a:t>Second level</a:t>
            </a:r>
          </a:p>
          <a:p>
            <a:pPr lvl="2"/>
            <a:r>
              <a:rPr lang="fi-FI" smtClean="0"/>
              <a:t>Third level</a:t>
            </a:r>
          </a:p>
          <a:p>
            <a:pPr lvl="3"/>
            <a:r>
              <a:rPr lang="fi-FI" smtClean="0"/>
              <a:t>Fourth level</a:t>
            </a:r>
          </a:p>
          <a:p>
            <a:pPr lvl="4"/>
            <a:r>
              <a:rPr lang="fi-FI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4C955-AF34-D145-8325-91779D3F96C5}" type="datetimeFigureOut">
              <a:rPr lang="en-US" smtClean="0"/>
              <a:t>5.2.16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8E7AA-6B13-394E-9664-EB1542EB1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2754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i-FI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i-FI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i-FI" smtClean="0"/>
              <a:t>Click to edit Master text styles</a:t>
            </a:r>
          </a:p>
          <a:p>
            <a:pPr lvl="1"/>
            <a:r>
              <a:rPr lang="fi-FI" smtClean="0"/>
              <a:t>Second level</a:t>
            </a:r>
          </a:p>
          <a:p>
            <a:pPr lvl="2"/>
            <a:r>
              <a:rPr lang="fi-FI" smtClean="0"/>
              <a:t>Third level</a:t>
            </a:r>
          </a:p>
          <a:p>
            <a:pPr lvl="3"/>
            <a:r>
              <a:rPr lang="fi-FI" smtClean="0"/>
              <a:t>Fourth level</a:t>
            </a:r>
          </a:p>
          <a:p>
            <a:pPr lvl="4"/>
            <a:r>
              <a:rPr lang="fi-FI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i-FI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i-FI" smtClean="0"/>
              <a:t>Click to edit Master text styles</a:t>
            </a:r>
          </a:p>
          <a:p>
            <a:pPr lvl="1"/>
            <a:r>
              <a:rPr lang="fi-FI" smtClean="0"/>
              <a:t>Second level</a:t>
            </a:r>
          </a:p>
          <a:p>
            <a:pPr lvl="2"/>
            <a:r>
              <a:rPr lang="fi-FI" smtClean="0"/>
              <a:t>Third level</a:t>
            </a:r>
          </a:p>
          <a:p>
            <a:pPr lvl="3"/>
            <a:r>
              <a:rPr lang="fi-FI" smtClean="0"/>
              <a:t>Fourth level</a:t>
            </a:r>
          </a:p>
          <a:p>
            <a:pPr lvl="4"/>
            <a:r>
              <a:rPr lang="fi-FI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4C955-AF34-D145-8325-91779D3F96C5}" type="datetimeFigureOut">
              <a:rPr lang="en-US" smtClean="0"/>
              <a:t>5.2.16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8E7AA-6B13-394E-9664-EB1542EB1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7299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4C955-AF34-D145-8325-91779D3F96C5}" type="datetimeFigureOut">
              <a:rPr lang="en-US" smtClean="0"/>
              <a:t>5.2.16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8E7AA-6B13-394E-9664-EB1542EB1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5917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4C955-AF34-D145-8325-91779D3F96C5}" type="datetimeFigureOut">
              <a:rPr lang="en-US" smtClean="0"/>
              <a:t>5.2.16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8E7AA-6B13-394E-9664-EB1542EB1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5368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i-FI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i-FI" smtClean="0"/>
              <a:t>Click to edit Master text styles</a:t>
            </a:r>
          </a:p>
          <a:p>
            <a:pPr lvl="1"/>
            <a:r>
              <a:rPr lang="fi-FI" smtClean="0"/>
              <a:t>Second level</a:t>
            </a:r>
          </a:p>
          <a:p>
            <a:pPr lvl="2"/>
            <a:r>
              <a:rPr lang="fi-FI" smtClean="0"/>
              <a:t>Third level</a:t>
            </a:r>
          </a:p>
          <a:p>
            <a:pPr lvl="3"/>
            <a:r>
              <a:rPr lang="fi-FI" smtClean="0"/>
              <a:t>Fourth level</a:t>
            </a:r>
          </a:p>
          <a:p>
            <a:pPr lvl="4"/>
            <a:r>
              <a:rPr lang="fi-FI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i-FI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4C955-AF34-D145-8325-91779D3F96C5}" type="datetimeFigureOut">
              <a:rPr lang="en-US" smtClean="0"/>
              <a:t>5.2.16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8E7AA-6B13-394E-9664-EB1542EB1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7606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i-FI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i-FI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4C955-AF34-D145-8325-91779D3F96C5}" type="datetimeFigureOut">
              <a:rPr lang="en-US" smtClean="0"/>
              <a:t>5.2.16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8E7AA-6B13-394E-9664-EB1542EB1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8164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i-FI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i-FI" smtClean="0"/>
              <a:t>Click to edit Master text styles</a:t>
            </a:r>
          </a:p>
          <a:p>
            <a:pPr lvl="1"/>
            <a:r>
              <a:rPr lang="fi-FI" smtClean="0"/>
              <a:t>Second level</a:t>
            </a:r>
          </a:p>
          <a:p>
            <a:pPr lvl="2"/>
            <a:r>
              <a:rPr lang="fi-FI" smtClean="0"/>
              <a:t>Third level</a:t>
            </a:r>
          </a:p>
          <a:p>
            <a:pPr lvl="3"/>
            <a:r>
              <a:rPr lang="fi-FI" smtClean="0"/>
              <a:t>Fourth level</a:t>
            </a:r>
          </a:p>
          <a:p>
            <a:pPr lvl="4"/>
            <a:r>
              <a:rPr lang="fi-FI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54C955-AF34-D145-8325-91779D3F96C5}" type="datetimeFigureOut">
              <a:rPr lang="en-US" smtClean="0"/>
              <a:t>5.2.16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08E7AA-6B13-394E-9664-EB1542EB1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6783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302080" y="563446"/>
            <a:ext cx="8556306" cy="5348974"/>
            <a:chOff x="302080" y="563446"/>
            <a:chExt cx="8556306" cy="5348974"/>
          </a:xfrm>
        </p:grpSpPr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40196" y="2864420"/>
              <a:ext cx="3048000" cy="3048000"/>
            </a:xfrm>
            <a:prstGeom prst="rect">
              <a:avLst/>
            </a:prstGeom>
          </p:spPr>
        </p:pic>
        <p:sp>
          <p:nvSpPr>
            <p:cNvPr id="5" name="Rounded Rectangle 4"/>
            <p:cNvSpPr/>
            <p:nvPr/>
          </p:nvSpPr>
          <p:spPr>
            <a:xfrm>
              <a:off x="302080" y="3366510"/>
              <a:ext cx="1679439" cy="310444"/>
            </a:xfrm>
            <a:prstGeom prst="roundRect">
              <a:avLst/>
            </a:prstGeom>
            <a:gradFill>
              <a:gsLst>
                <a:gs pos="0">
                  <a:srgbClr val="008000"/>
                </a:gs>
                <a:gs pos="100000">
                  <a:schemeClr val="accent1">
                    <a:tint val="50000"/>
                    <a:shade val="100000"/>
                    <a:satMod val="350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bg1"/>
                  </a:solidFill>
                </a:rPr>
                <a:t>Magnetometer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302080" y="3842057"/>
              <a:ext cx="1679439" cy="310444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Accelerometer</a:t>
              </a:r>
              <a:endParaRPr lang="en-US" dirty="0"/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302080" y="4185814"/>
              <a:ext cx="1679439" cy="26161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Gyroscope</a:t>
              </a:r>
              <a:endParaRPr lang="en-US" dirty="0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302080" y="4777465"/>
              <a:ext cx="1647339" cy="310444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Wi-Fi</a:t>
              </a:r>
              <a:endParaRPr lang="en-US" dirty="0"/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302080" y="5146797"/>
              <a:ext cx="1647339" cy="310444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Bluetooth</a:t>
              </a:r>
              <a:endParaRPr lang="en-US" dirty="0"/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>
              <a:off x="1981519" y="3528787"/>
              <a:ext cx="574677" cy="31327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>
              <a:off x="1981519" y="3994457"/>
              <a:ext cx="574677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 flipV="1">
              <a:off x="1981519" y="4293615"/>
              <a:ext cx="574677" cy="15380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>
              <a:stCxn id="10" idx="3"/>
            </p:cNvCxnSpPr>
            <p:nvPr/>
          </p:nvCxnSpPr>
          <p:spPr>
            <a:xfrm flipV="1">
              <a:off x="1949419" y="4932687"/>
              <a:ext cx="574677" cy="369332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>
              <a:stCxn id="9" idx="3"/>
            </p:cNvCxnSpPr>
            <p:nvPr/>
          </p:nvCxnSpPr>
          <p:spPr>
            <a:xfrm flipV="1">
              <a:off x="1949419" y="4678336"/>
              <a:ext cx="606777" cy="25435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 flipV="1">
              <a:off x="3558085" y="3676954"/>
              <a:ext cx="310444" cy="165104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3868529" y="3415344"/>
              <a:ext cx="128753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Magnetic</a:t>
              </a:r>
            </a:p>
            <a:p>
              <a:r>
                <a:rPr lang="en-US" dirty="0"/>
                <a:t>m</a:t>
              </a:r>
              <a:r>
                <a:rPr lang="en-US" dirty="0" smtClean="0"/>
                <a:t>easurement</a:t>
              </a:r>
              <a:endParaRPr lang="en-US" dirty="0"/>
            </a:p>
          </p:txBody>
        </p:sp>
        <p:cxnSp>
          <p:nvCxnSpPr>
            <p:cNvPr id="19" name="Straight Arrow Connector 18"/>
            <p:cNvCxnSpPr/>
            <p:nvPr/>
          </p:nvCxnSpPr>
          <p:spPr>
            <a:xfrm>
              <a:off x="3558085" y="4293615"/>
              <a:ext cx="310444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3868529" y="4032005"/>
              <a:ext cx="149921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Inertial</a:t>
              </a:r>
            </a:p>
            <a:p>
              <a:r>
                <a:rPr lang="en-US" dirty="0" smtClean="0"/>
                <a:t>measurement</a:t>
              </a:r>
              <a:endParaRPr lang="en-US" dirty="0"/>
            </a:p>
          </p:txBody>
        </p:sp>
        <p:cxnSp>
          <p:nvCxnSpPr>
            <p:cNvPr id="21" name="Straight Arrow Connector 20"/>
            <p:cNvCxnSpPr/>
            <p:nvPr/>
          </p:nvCxnSpPr>
          <p:spPr>
            <a:xfrm>
              <a:off x="3558085" y="4773388"/>
              <a:ext cx="310444" cy="15380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3868529" y="4777465"/>
              <a:ext cx="16958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Wi-Fi</a:t>
              </a:r>
              <a:r>
                <a:rPr lang="en-US" dirty="0" smtClean="0"/>
                <a:t>/Bluetooth</a:t>
              </a:r>
              <a:endParaRPr lang="en-US" dirty="0"/>
            </a:p>
          </p:txBody>
        </p:sp>
        <p:sp>
          <p:nvSpPr>
            <p:cNvPr id="24" name="Cloud 23"/>
            <p:cNvSpPr/>
            <p:nvPr/>
          </p:nvSpPr>
          <p:spPr>
            <a:xfrm>
              <a:off x="5858196" y="2864420"/>
              <a:ext cx="3000190" cy="2541351"/>
            </a:xfrm>
            <a:prstGeom prst="cloud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CLOUD</a:t>
              </a:r>
            </a:p>
            <a:p>
              <a:pPr algn="ctr"/>
              <a:endParaRPr lang="en-US" dirty="0" smtClean="0"/>
            </a:p>
            <a:p>
              <a:pPr algn="ctr"/>
              <a:r>
                <a:rPr lang="en-US" dirty="0" smtClean="0"/>
                <a:t>Positioning system,</a:t>
              </a:r>
            </a:p>
            <a:p>
              <a:pPr algn="ctr"/>
              <a:r>
                <a:rPr lang="en-US" dirty="0" smtClean="0"/>
                <a:t>Map matching,</a:t>
              </a:r>
            </a:p>
            <a:p>
              <a:pPr algn="ctr"/>
              <a:r>
                <a:rPr lang="en-US" dirty="0" smtClean="0"/>
                <a:t>Advanced data</a:t>
              </a:r>
            </a:p>
            <a:p>
              <a:pPr algn="ctr"/>
              <a:r>
                <a:rPr lang="en-US" dirty="0" smtClean="0"/>
                <a:t>analysis</a:t>
              </a:r>
              <a:endParaRPr lang="en-US" dirty="0"/>
            </a:p>
          </p:txBody>
        </p:sp>
        <p:sp>
          <p:nvSpPr>
            <p:cNvPr id="25" name="Right Arrow 24"/>
            <p:cNvSpPr/>
            <p:nvPr/>
          </p:nvSpPr>
          <p:spPr>
            <a:xfrm>
              <a:off x="5156061" y="4152501"/>
              <a:ext cx="581004" cy="261610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00288" y="563446"/>
              <a:ext cx="2371175" cy="2390212"/>
            </a:xfrm>
            <a:prstGeom prst="rect">
              <a:avLst/>
            </a:prstGeom>
          </p:spPr>
        </p:pic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6876" y="563446"/>
              <a:ext cx="2921209" cy="2205965"/>
            </a:xfrm>
            <a:prstGeom prst="rect">
              <a:avLst/>
            </a:prstGeom>
          </p:spPr>
        </p:pic>
        <p:cxnSp>
          <p:nvCxnSpPr>
            <p:cNvPr id="33" name="Straight Arrow Connector 32"/>
            <p:cNvCxnSpPr/>
            <p:nvPr/>
          </p:nvCxnSpPr>
          <p:spPr>
            <a:xfrm flipV="1">
              <a:off x="1254825" y="2139078"/>
              <a:ext cx="726694" cy="1227432"/>
            </a:xfrm>
            <a:prstGeom prst="straightConnector1">
              <a:avLst/>
            </a:prstGeom>
            <a:ln w="82550"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70848" y="1641611"/>
              <a:ext cx="1733562" cy="141231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50863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061061" y="811450"/>
            <a:ext cx="5112954" cy="3740400"/>
            <a:chOff x="3826361" y="430450"/>
            <a:chExt cx="5112954" cy="3740400"/>
          </a:xfrm>
        </p:grpSpPr>
        <p:pic>
          <p:nvPicPr>
            <p:cNvPr id="6" name="Shape 86"/>
            <p:cNvPicPr preferRelativeResize="0"/>
            <p:nvPr/>
          </p:nvPicPr>
          <p:blipFill rotWithShape="1">
            <a:blip r:embed="rId2">
              <a:alphaModFix/>
            </a:blip>
            <a:srcRect t="1" b="39547"/>
            <a:stretch/>
          </p:blipFill>
          <p:spPr>
            <a:xfrm>
              <a:off x="3826361" y="430450"/>
              <a:ext cx="5112954" cy="3740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31161" y="1950934"/>
              <a:ext cx="2637939" cy="1784488"/>
            </a:xfrm>
            <a:prstGeom prst="rect">
              <a:avLst/>
            </a:prstGeom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9730665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803955" y="821478"/>
            <a:ext cx="5675473" cy="4829636"/>
            <a:chOff x="1803955" y="821478"/>
            <a:chExt cx="5675473" cy="4829636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03955" y="821478"/>
              <a:ext cx="2719265" cy="4829636"/>
            </a:xfrm>
            <a:prstGeom prst="rect">
              <a:avLst/>
            </a:prstGeom>
          </p:spPr>
        </p:pic>
        <p:pic>
          <p:nvPicPr>
            <p:cNvPr id="10" name="Shape 9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791326" y="821478"/>
              <a:ext cx="2688102" cy="4829636"/>
            </a:xfrm>
            <a:prstGeom prst="rect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pic>
      </p:grpSp>
    </p:spTree>
    <p:extLst>
      <p:ext uri="{BB962C8B-B14F-4D97-AF65-F5344CB8AC3E}">
        <p14:creationId xmlns:p14="http://schemas.microsoft.com/office/powerpoint/2010/main" val="10439551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"/>
            <a:ext cx="9144000" cy="6588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29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546100" y="584200"/>
            <a:ext cx="8243594" cy="5841357"/>
            <a:chOff x="546100" y="584200"/>
            <a:chExt cx="8243594" cy="5841357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6100" y="584200"/>
              <a:ext cx="8051800" cy="5676900"/>
            </a:xfrm>
            <a:prstGeom prst="rect">
              <a:avLst/>
            </a:prstGeom>
          </p:spPr>
        </p:pic>
        <p:pic>
          <p:nvPicPr>
            <p:cNvPr id="3" name="Shape 72"/>
            <p:cNvPicPr preferRelativeResize="0"/>
            <p:nvPr/>
          </p:nvPicPr>
          <p:blipFill rotWithShape="1">
            <a:blip r:embed="rId3">
              <a:alphaModFix/>
            </a:blip>
            <a:srcRect l="11873" t="22423" r="13733" b="26566"/>
            <a:stretch/>
          </p:blipFill>
          <p:spPr>
            <a:xfrm>
              <a:off x="685069" y="584200"/>
              <a:ext cx="5380298" cy="180290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5069" y="3909739"/>
              <a:ext cx="4744596" cy="2515818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65367" y="3197817"/>
              <a:ext cx="2724327" cy="1818488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4991266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" name="Group 80"/>
          <p:cNvGrpSpPr/>
          <p:nvPr/>
        </p:nvGrpSpPr>
        <p:grpSpPr>
          <a:xfrm>
            <a:off x="1828800" y="1014968"/>
            <a:ext cx="6959600" cy="4433332"/>
            <a:chOff x="1828800" y="1014968"/>
            <a:chExt cx="6959600" cy="4433332"/>
          </a:xfrm>
        </p:grpSpPr>
        <p:sp>
          <p:nvSpPr>
            <p:cNvPr id="2" name="Can 1"/>
            <p:cNvSpPr/>
            <p:nvPr/>
          </p:nvSpPr>
          <p:spPr>
            <a:xfrm>
              <a:off x="3817074" y="3517900"/>
              <a:ext cx="1364526" cy="1447800"/>
            </a:xfrm>
            <a:prstGeom prst="ca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Fingerprint</a:t>
              </a:r>
            </a:p>
            <a:p>
              <a:pPr algn="ctr"/>
              <a:r>
                <a:rPr lang="en-US" dirty="0" smtClean="0"/>
                <a:t>map DB</a:t>
              </a:r>
              <a:endParaRPr lang="en-US" dirty="0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2"/>
            <a:srcRect l="33823" t="19822" r="33604" b="17814"/>
            <a:stretch/>
          </p:blipFill>
          <p:spPr>
            <a:xfrm>
              <a:off x="2334137" y="1411200"/>
              <a:ext cx="590400" cy="1130400"/>
            </a:xfrm>
            <a:prstGeom prst="rect">
              <a:avLst/>
            </a:prstGeom>
          </p:spPr>
        </p:pic>
        <p:sp>
          <p:nvSpPr>
            <p:cNvPr id="9" name="Can 8"/>
            <p:cNvSpPr/>
            <p:nvPr/>
          </p:nvSpPr>
          <p:spPr>
            <a:xfrm>
              <a:off x="2086296" y="4254500"/>
              <a:ext cx="1482404" cy="711200"/>
            </a:xfrm>
            <a:prstGeom prst="ca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Floor map</a:t>
              </a:r>
            </a:p>
            <a:p>
              <a:pPr algn="ctr"/>
              <a:r>
                <a:rPr lang="en-US" dirty="0" smtClean="0"/>
                <a:t>image DB</a:t>
              </a:r>
              <a:endParaRPr lang="en-US" dirty="0"/>
            </a:p>
          </p:txBody>
        </p:sp>
        <p:sp>
          <p:nvSpPr>
            <p:cNvPr id="10" name="Can 9"/>
            <p:cNvSpPr/>
            <p:nvPr/>
          </p:nvSpPr>
          <p:spPr>
            <a:xfrm>
              <a:off x="5475448" y="4254500"/>
              <a:ext cx="1482404" cy="711200"/>
            </a:xfrm>
            <a:prstGeom prst="ca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Raw mapping</a:t>
              </a:r>
            </a:p>
            <a:p>
              <a:pPr algn="ctr"/>
              <a:r>
                <a:rPr lang="en-US" dirty="0" smtClean="0"/>
                <a:t>data DB</a:t>
              </a:r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28800" y="5078968"/>
              <a:ext cx="11430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Cassandra</a:t>
              </a:r>
              <a:endParaRPr 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828800" y="1041868"/>
              <a:ext cx="18951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Android or iPhone</a:t>
              </a:r>
              <a:endParaRPr lang="en-US" dirty="0"/>
            </a:p>
          </p:txBody>
        </p:sp>
        <p:cxnSp>
          <p:nvCxnSpPr>
            <p:cNvPr id="19" name="Straight Arrow Connector 18"/>
            <p:cNvCxnSpPr/>
            <p:nvPr/>
          </p:nvCxnSpPr>
          <p:spPr>
            <a:xfrm>
              <a:off x="2971849" y="1854200"/>
              <a:ext cx="2503599" cy="0"/>
            </a:xfrm>
            <a:prstGeom prst="straightConnector1">
              <a:avLst/>
            </a:prstGeom>
            <a:ln>
              <a:solidFill>
                <a:srgbClr val="05FF13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flipH="1">
              <a:off x="2924538" y="2057400"/>
              <a:ext cx="2550910" cy="0"/>
            </a:xfrm>
            <a:prstGeom prst="straightConnector1">
              <a:avLst/>
            </a:prstGeom>
            <a:ln>
              <a:solidFill>
                <a:srgbClr val="05FF13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Elbow Connector 22"/>
            <p:cNvCxnSpPr>
              <a:stCxn id="9" idx="1"/>
            </p:cNvCxnSpPr>
            <p:nvPr/>
          </p:nvCxnSpPr>
          <p:spPr>
            <a:xfrm rot="5400000" flipH="1" flipV="1">
              <a:off x="3364074" y="2143124"/>
              <a:ext cx="1574800" cy="2647952"/>
            </a:xfrm>
            <a:prstGeom prst="bentConnector2">
              <a:avLst/>
            </a:prstGeom>
            <a:ln>
              <a:solidFill>
                <a:srgbClr val="05FF13"/>
              </a:solidFill>
              <a:headEnd type="none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Elbow Connector 26"/>
            <p:cNvCxnSpPr/>
            <p:nvPr/>
          </p:nvCxnSpPr>
          <p:spPr>
            <a:xfrm flipV="1">
              <a:off x="4476272" y="2987477"/>
              <a:ext cx="999176" cy="695524"/>
            </a:xfrm>
            <a:prstGeom prst="bentConnector3">
              <a:avLst>
                <a:gd name="adj1" fmla="val 429"/>
              </a:avLst>
            </a:prstGeom>
            <a:ln>
              <a:solidFill>
                <a:srgbClr val="05FF13"/>
              </a:solidFill>
              <a:headEnd type="none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Rectangle 31"/>
            <p:cNvSpPr/>
            <p:nvPr/>
          </p:nvSpPr>
          <p:spPr>
            <a:xfrm>
              <a:off x="1828800" y="3333234"/>
              <a:ext cx="6959600" cy="2115066"/>
            </a:xfrm>
            <a:prstGeom prst="rect">
              <a:avLst/>
            </a:prstGeom>
            <a:noFill/>
            <a:ln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3263900" y="1546423"/>
              <a:ext cx="17396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Magnetic &amp; PDR data</a:t>
              </a:r>
              <a:endParaRPr lang="en-US" sz="1400" dirty="0"/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3263900" y="2006600"/>
              <a:ext cx="194014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Floor maps and position</a:t>
              </a:r>
              <a:endParaRPr lang="en-US" sz="1400" dirty="0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2799330" y="2679701"/>
              <a:ext cx="92464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Floor map</a:t>
              </a:r>
              <a:endParaRPr lang="en-US" sz="1400" dirty="0"/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4111613" y="2708870"/>
              <a:ext cx="106192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Fingerprints</a:t>
              </a:r>
              <a:endParaRPr lang="en-US" sz="1400" dirty="0"/>
            </a:p>
          </p:txBody>
        </p:sp>
        <p:sp>
          <p:nvSpPr>
            <p:cNvPr id="63" name="Can 62"/>
            <p:cNvSpPr/>
            <p:nvPr/>
          </p:nvSpPr>
          <p:spPr>
            <a:xfrm>
              <a:off x="7195174" y="3517900"/>
              <a:ext cx="1364526" cy="1447800"/>
            </a:xfrm>
            <a:prstGeom prst="ca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Positioning</a:t>
              </a:r>
            </a:p>
            <a:p>
              <a:pPr algn="ctr"/>
              <a:r>
                <a:rPr lang="en-US" dirty="0" smtClean="0"/>
                <a:t>session DB</a:t>
              </a:r>
              <a:endParaRPr lang="en-US" dirty="0"/>
            </a:p>
          </p:txBody>
        </p:sp>
        <p:cxnSp>
          <p:nvCxnSpPr>
            <p:cNvPr id="64" name="Elbow Connector 63"/>
            <p:cNvCxnSpPr/>
            <p:nvPr/>
          </p:nvCxnSpPr>
          <p:spPr>
            <a:xfrm rot="16200000" flipH="1">
              <a:off x="7226093" y="3031656"/>
              <a:ext cx="695522" cy="607165"/>
            </a:xfrm>
            <a:prstGeom prst="bentConnector3">
              <a:avLst>
                <a:gd name="adj1" fmla="val 699"/>
              </a:avLst>
            </a:prstGeom>
            <a:ln>
              <a:solidFill>
                <a:srgbClr val="05FF13"/>
              </a:solidFill>
              <a:headEnd type="none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TextBox 71"/>
            <p:cNvSpPr txBox="1"/>
            <p:nvPr/>
          </p:nvSpPr>
          <p:spPr>
            <a:xfrm>
              <a:off x="7270271" y="2679700"/>
              <a:ext cx="135962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Positioning data</a:t>
              </a:r>
              <a:endParaRPr lang="en-US" sz="1400" dirty="0"/>
            </a:p>
          </p:txBody>
        </p:sp>
        <p:sp>
          <p:nvSpPr>
            <p:cNvPr id="74" name="Rectangle 73"/>
            <p:cNvSpPr/>
            <p:nvPr/>
          </p:nvSpPr>
          <p:spPr>
            <a:xfrm>
              <a:off x="5475448" y="1384300"/>
              <a:ext cx="1776252" cy="17145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Positioning</a:t>
              </a:r>
            </a:p>
            <a:p>
              <a:pPr algn="ctr"/>
              <a:r>
                <a:rPr lang="en-US" dirty="0" smtClean="0"/>
                <a:t>Algorithms,</a:t>
              </a:r>
            </a:p>
            <a:p>
              <a:pPr algn="ctr"/>
              <a:r>
                <a:rPr lang="en-US" dirty="0" smtClean="0"/>
                <a:t>Data analysis</a:t>
              </a:r>
            </a:p>
            <a:p>
              <a:pPr algn="ctr"/>
              <a:r>
                <a:rPr lang="en-US" dirty="0"/>
                <a:t>a</a:t>
              </a:r>
              <a:r>
                <a:rPr lang="en-US" dirty="0" smtClean="0"/>
                <a:t>lgorithms,</a:t>
              </a:r>
            </a:p>
            <a:p>
              <a:pPr algn="ctr"/>
              <a:r>
                <a:rPr lang="en-US" dirty="0" smtClean="0"/>
                <a:t>Map generation</a:t>
              </a:r>
              <a:endParaRPr lang="en-US" dirty="0"/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5376080" y="1014968"/>
              <a:ext cx="19570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AWS / Azure Cloud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3185573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roup 50"/>
          <p:cNvGrpSpPr/>
          <p:nvPr/>
        </p:nvGrpSpPr>
        <p:grpSpPr>
          <a:xfrm>
            <a:off x="1799232" y="1014968"/>
            <a:ext cx="7001868" cy="4433332"/>
            <a:chOff x="1799232" y="1014968"/>
            <a:chExt cx="7001868" cy="4433332"/>
          </a:xfrm>
        </p:grpSpPr>
        <p:sp>
          <p:nvSpPr>
            <p:cNvPr id="2" name="Can 1"/>
            <p:cNvSpPr/>
            <p:nvPr/>
          </p:nvSpPr>
          <p:spPr>
            <a:xfrm>
              <a:off x="3817074" y="3517900"/>
              <a:ext cx="1364526" cy="1447800"/>
            </a:xfrm>
            <a:prstGeom prst="ca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Fingerprint</a:t>
              </a:r>
            </a:p>
            <a:p>
              <a:pPr algn="ctr"/>
              <a:r>
                <a:rPr lang="en-US" dirty="0" smtClean="0"/>
                <a:t>map DB</a:t>
              </a:r>
              <a:endParaRPr lang="en-US" dirty="0"/>
            </a:p>
          </p:txBody>
        </p:sp>
        <p:sp>
          <p:nvSpPr>
            <p:cNvPr id="3" name="Rectangle 2"/>
            <p:cNvSpPr/>
            <p:nvPr/>
          </p:nvSpPr>
          <p:spPr>
            <a:xfrm>
              <a:off x="5475448" y="1384300"/>
              <a:ext cx="1776252" cy="17145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Positioning</a:t>
              </a:r>
            </a:p>
            <a:p>
              <a:pPr algn="ctr"/>
              <a:r>
                <a:rPr lang="en-US" dirty="0" smtClean="0"/>
                <a:t>Algorithms,</a:t>
              </a:r>
            </a:p>
            <a:p>
              <a:pPr algn="ctr"/>
              <a:r>
                <a:rPr lang="en-US" dirty="0" smtClean="0"/>
                <a:t>Data analysis</a:t>
              </a:r>
            </a:p>
            <a:p>
              <a:pPr algn="ctr"/>
              <a:r>
                <a:rPr lang="en-US" dirty="0"/>
                <a:t>a</a:t>
              </a:r>
              <a:r>
                <a:rPr lang="en-US" dirty="0" smtClean="0"/>
                <a:t>lgorithms,</a:t>
              </a:r>
            </a:p>
            <a:p>
              <a:pPr algn="ctr"/>
              <a:r>
                <a:rPr lang="en-US" dirty="0" smtClean="0"/>
                <a:t>Map generation</a:t>
              </a:r>
              <a:endParaRPr lang="en-US" dirty="0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/>
            <a:srcRect l="33823" t="19822" r="33604" b="17814"/>
            <a:stretch/>
          </p:blipFill>
          <p:spPr>
            <a:xfrm>
              <a:off x="3568700" y="1384300"/>
              <a:ext cx="590400" cy="1130400"/>
            </a:xfrm>
            <a:prstGeom prst="rect">
              <a:avLst/>
            </a:prstGeom>
          </p:spPr>
        </p:pic>
        <p:sp>
          <p:nvSpPr>
            <p:cNvPr id="5" name="Can 4"/>
            <p:cNvSpPr/>
            <p:nvPr/>
          </p:nvSpPr>
          <p:spPr>
            <a:xfrm>
              <a:off x="2086296" y="4254500"/>
              <a:ext cx="1482404" cy="711200"/>
            </a:xfrm>
            <a:prstGeom prst="ca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Floor map</a:t>
              </a:r>
            </a:p>
            <a:p>
              <a:pPr algn="ctr"/>
              <a:r>
                <a:rPr lang="en-US" dirty="0" smtClean="0"/>
                <a:t>image DB</a:t>
              </a:r>
              <a:endParaRPr lang="en-US" dirty="0"/>
            </a:p>
          </p:txBody>
        </p:sp>
        <p:sp>
          <p:nvSpPr>
            <p:cNvPr id="6" name="Can 5"/>
            <p:cNvSpPr/>
            <p:nvPr/>
          </p:nvSpPr>
          <p:spPr>
            <a:xfrm>
              <a:off x="5475448" y="4254500"/>
              <a:ext cx="1482404" cy="711200"/>
            </a:xfrm>
            <a:prstGeom prst="ca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Raw mapping</a:t>
              </a:r>
            </a:p>
            <a:p>
              <a:pPr algn="ctr"/>
              <a:r>
                <a:rPr lang="en-US" dirty="0" smtClean="0"/>
                <a:t>data DB</a:t>
              </a:r>
              <a:endParaRPr 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376080" y="1014968"/>
              <a:ext cx="19570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AWS / Azure Cloud</a:t>
              </a:r>
              <a:endParaRPr lang="en-US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828800" y="5078968"/>
              <a:ext cx="11430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Cassandra</a:t>
              </a:r>
              <a:endParaRPr 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400828" y="1014968"/>
              <a:ext cx="15898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Android </a:t>
              </a:r>
              <a:r>
                <a:rPr lang="en-US" dirty="0"/>
                <a:t>p</a:t>
              </a:r>
              <a:r>
                <a:rPr lang="en-US" dirty="0" smtClean="0"/>
                <a:t>hone</a:t>
              </a:r>
              <a:endParaRPr lang="en-US" dirty="0"/>
            </a:p>
          </p:txBody>
        </p:sp>
        <p:cxnSp>
          <p:nvCxnSpPr>
            <p:cNvPr id="10" name="Straight Arrow Connector 9"/>
            <p:cNvCxnSpPr/>
            <p:nvPr/>
          </p:nvCxnSpPr>
          <p:spPr>
            <a:xfrm>
              <a:off x="4111613" y="1955800"/>
              <a:ext cx="1363835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Elbow Connector 10"/>
            <p:cNvCxnSpPr>
              <a:stCxn id="5" idx="1"/>
              <a:endCxn id="15" idx="2"/>
            </p:cNvCxnSpPr>
            <p:nvPr/>
          </p:nvCxnSpPr>
          <p:spPr>
            <a:xfrm rot="16200000" flipV="1">
              <a:off x="1860402" y="3287404"/>
              <a:ext cx="1718726" cy="215466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FF0000"/>
              </a:solidFill>
              <a:headEnd type="arrow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Elbow Connector 11"/>
            <p:cNvCxnSpPr/>
            <p:nvPr/>
          </p:nvCxnSpPr>
          <p:spPr>
            <a:xfrm flipV="1">
              <a:off x="4476272" y="2997200"/>
              <a:ext cx="999176" cy="685800"/>
            </a:xfrm>
            <a:prstGeom prst="bentConnector3">
              <a:avLst>
                <a:gd name="adj1" fmla="val -842"/>
              </a:avLst>
            </a:prstGeom>
            <a:ln>
              <a:solidFill>
                <a:srgbClr val="FF0000"/>
              </a:solidFill>
              <a:headEnd type="arrow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12"/>
            <p:cNvSpPr/>
            <p:nvPr/>
          </p:nvSpPr>
          <p:spPr>
            <a:xfrm>
              <a:off x="1828800" y="3333234"/>
              <a:ext cx="6972300" cy="2115066"/>
            </a:xfrm>
            <a:prstGeom prst="rect">
              <a:avLst/>
            </a:prstGeom>
            <a:noFill/>
            <a:ln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Arrow Connector 13"/>
            <p:cNvCxnSpPr>
              <a:endCxn id="6" idx="1"/>
            </p:cNvCxnSpPr>
            <p:nvPr/>
          </p:nvCxnSpPr>
          <p:spPr>
            <a:xfrm>
              <a:off x="6216650" y="3098800"/>
              <a:ext cx="0" cy="1155700"/>
            </a:xfrm>
            <a:prstGeom prst="straightConnector1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99232" y="1375826"/>
              <a:ext cx="1625600" cy="1159948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1884910" y="1014968"/>
              <a:ext cx="14542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Web browser</a:t>
              </a:r>
              <a:endParaRPr lang="en-US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882090" y="2708870"/>
              <a:ext cx="135603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Fingerprint map</a:t>
              </a:r>
              <a:endParaRPr lang="en-US" sz="1400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547786" y="3057604"/>
              <a:ext cx="92464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Floor map</a:t>
              </a:r>
              <a:endParaRPr lang="en-US" sz="1400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6216650" y="3371334"/>
              <a:ext cx="671979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Raw</a:t>
              </a:r>
              <a:br>
                <a:rPr lang="en-US" sz="1400" dirty="0" smtClean="0"/>
              </a:br>
              <a:r>
                <a:rPr lang="en-US" sz="1400" dirty="0" smtClean="0"/>
                <a:t>sensor</a:t>
              </a:r>
              <a:br>
                <a:rPr lang="en-US" sz="1400" dirty="0" smtClean="0"/>
              </a:br>
              <a:r>
                <a:rPr lang="en-US" sz="1400" dirty="0" smtClean="0"/>
                <a:t>data</a:t>
              </a:r>
              <a:endParaRPr lang="en-US" sz="1400" dirty="0"/>
            </a:p>
          </p:txBody>
        </p:sp>
        <p:sp>
          <p:nvSpPr>
            <p:cNvPr id="26" name="Can 25"/>
            <p:cNvSpPr/>
            <p:nvPr/>
          </p:nvSpPr>
          <p:spPr>
            <a:xfrm>
              <a:off x="7195174" y="3517900"/>
              <a:ext cx="1364526" cy="1447800"/>
            </a:xfrm>
            <a:prstGeom prst="ca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Positioning</a:t>
              </a:r>
            </a:p>
            <a:p>
              <a:pPr algn="ctr"/>
              <a:r>
                <a:rPr lang="en-US" dirty="0" smtClean="0"/>
                <a:t>session DB</a:t>
              </a:r>
              <a:endParaRPr lang="en-US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4111613" y="1648023"/>
              <a:ext cx="104535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Sensor data</a:t>
              </a:r>
              <a:endParaRPr 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6275687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Group 92"/>
          <p:cNvGrpSpPr/>
          <p:nvPr/>
        </p:nvGrpSpPr>
        <p:grpSpPr>
          <a:xfrm>
            <a:off x="1799232" y="1006494"/>
            <a:ext cx="7073232" cy="4441806"/>
            <a:chOff x="1799232" y="1006494"/>
            <a:chExt cx="7073232" cy="4441806"/>
          </a:xfrm>
        </p:grpSpPr>
        <p:sp>
          <p:nvSpPr>
            <p:cNvPr id="2" name="Can 1"/>
            <p:cNvSpPr/>
            <p:nvPr/>
          </p:nvSpPr>
          <p:spPr>
            <a:xfrm>
              <a:off x="3817074" y="3517900"/>
              <a:ext cx="1364526" cy="1447800"/>
            </a:xfrm>
            <a:prstGeom prst="can">
              <a:avLst/>
            </a:prstGeom>
            <a:gradFill>
              <a:gsLst>
                <a:gs pos="0">
                  <a:schemeClr val="accent3">
                    <a:lumMod val="75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IDA World</a:t>
              </a:r>
            </a:p>
            <a:p>
              <a:pPr algn="ctr"/>
              <a:r>
                <a:rPr lang="en-US" dirty="0" smtClean="0"/>
                <a:t>map DB</a:t>
              </a:r>
              <a:endParaRPr lang="en-US" dirty="0"/>
            </a:p>
          </p:txBody>
        </p:sp>
        <p:sp>
          <p:nvSpPr>
            <p:cNvPr id="3" name="Rectangle 2"/>
            <p:cNvSpPr/>
            <p:nvPr/>
          </p:nvSpPr>
          <p:spPr>
            <a:xfrm>
              <a:off x="5475448" y="1384300"/>
              <a:ext cx="1776252" cy="17145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Positioning</a:t>
              </a:r>
            </a:p>
            <a:p>
              <a:pPr algn="ctr"/>
              <a:r>
                <a:rPr lang="en-US" dirty="0" smtClean="0"/>
                <a:t>Algorithms,</a:t>
              </a:r>
            </a:p>
            <a:p>
              <a:pPr algn="ctr"/>
              <a:r>
                <a:rPr lang="en-US" dirty="0" smtClean="0"/>
                <a:t>Data analysis</a:t>
              </a:r>
            </a:p>
            <a:p>
              <a:pPr algn="ctr"/>
              <a:r>
                <a:rPr lang="en-US" dirty="0" smtClean="0"/>
                <a:t>algorithms</a:t>
              </a:r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/>
            <a:srcRect l="33823" t="19822" r="33604" b="17814"/>
            <a:stretch/>
          </p:blipFill>
          <p:spPr>
            <a:xfrm>
              <a:off x="3568700" y="1384300"/>
              <a:ext cx="590400" cy="1130400"/>
            </a:xfrm>
            <a:prstGeom prst="rect">
              <a:avLst/>
            </a:prstGeom>
          </p:spPr>
        </p:pic>
        <p:sp>
          <p:nvSpPr>
            <p:cNvPr id="5" name="Can 4"/>
            <p:cNvSpPr/>
            <p:nvPr/>
          </p:nvSpPr>
          <p:spPr>
            <a:xfrm>
              <a:off x="2086296" y="4254500"/>
              <a:ext cx="1482404" cy="711200"/>
            </a:xfrm>
            <a:prstGeom prst="ca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Floor map</a:t>
              </a:r>
            </a:p>
            <a:p>
              <a:pPr algn="ctr"/>
              <a:r>
                <a:rPr lang="en-US" dirty="0" smtClean="0"/>
                <a:t>image DB</a:t>
              </a:r>
              <a:endParaRPr lang="en-US" dirty="0"/>
            </a:p>
          </p:txBody>
        </p:sp>
        <p:sp>
          <p:nvSpPr>
            <p:cNvPr id="6" name="Can 5"/>
            <p:cNvSpPr/>
            <p:nvPr/>
          </p:nvSpPr>
          <p:spPr>
            <a:xfrm>
              <a:off x="5475448" y="4254500"/>
              <a:ext cx="1482404" cy="711200"/>
            </a:xfrm>
            <a:prstGeom prst="ca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Raw mapping</a:t>
              </a:r>
            </a:p>
            <a:p>
              <a:pPr algn="ctr"/>
              <a:r>
                <a:rPr lang="en-US" dirty="0" smtClean="0"/>
                <a:t>data DB</a:t>
              </a:r>
              <a:endParaRPr 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216649" y="1006494"/>
              <a:ext cx="19570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AWS / Azure Cloud</a:t>
              </a:r>
              <a:endParaRPr lang="en-US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828800" y="5078968"/>
              <a:ext cx="11430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Cassandra</a:t>
              </a:r>
              <a:endParaRPr 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400828" y="1014968"/>
              <a:ext cx="15898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Android </a:t>
              </a:r>
              <a:r>
                <a:rPr lang="en-US" dirty="0"/>
                <a:t>p</a:t>
              </a:r>
              <a:r>
                <a:rPr lang="en-US" dirty="0" smtClean="0"/>
                <a:t>hone</a:t>
              </a:r>
              <a:endParaRPr lang="en-US" dirty="0"/>
            </a:p>
          </p:txBody>
        </p:sp>
        <p:cxnSp>
          <p:nvCxnSpPr>
            <p:cNvPr id="10" name="Straight Arrow Connector 9"/>
            <p:cNvCxnSpPr/>
            <p:nvPr/>
          </p:nvCxnSpPr>
          <p:spPr>
            <a:xfrm>
              <a:off x="4111613" y="1801911"/>
              <a:ext cx="1363835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Elbow Connector 10"/>
            <p:cNvCxnSpPr/>
            <p:nvPr/>
          </p:nvCxnSpPr>
          <p:spPr>
            <a:xfrm rot="16200000" flipV="1">
              <a:off x="1754634" y="3287404"/>
              <a:ext cx="1718726" cy="215466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FF0000"/>
              </a:solidFill>
              <a:headEnd type="arrow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Elbow Connector 11"/>
            <p:cNvCxnSpPr/>
            <p:nvPr/>
          </p:nvCxnSpPr>
          <p:spPr>
            <a:xfrm flipV="1">
              <a:off x="4476272" y="2997200"/>
              <a:ext cx="999176" cy="685800"/>
            </a:xfrm>
            <a:prstGeom prst="bentConnector3">
              <a:avLst>
                <a:gd name="adj1" fmla="val -2113"/>
              </a:avLst>
            </a:prstGeom>
            <a:ln>
              <a:solidFill>
                <a:srgbClr val="FF0000"/>
              </a:solidFill>
              <a:headEnd type="arrow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12"/>
            <p:cNvSpPr/>
            <p:nvPr/>
          </p:nvSpPr>
          <p:spPr>
            <a:xfrm>
              <a:off x="1828800" y="3333234"/>
              <a:ext cx="6972300" cy="2115066"/>
            </a:xfrm>
            <a:prstGeom prst="rect">
              <a:avLst/>
            </a:prstGeom>
            <a:noFill/>
            <a:ln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99232" y="1375826"/>
              <a:ext cx="1625600" cy="1159948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1884910" y="1014968"/>
              <a:ext cx="14542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Web browser</a:t>
              </a:r>
              <a:endParaRPr lang="en-US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713658" y="2721570"/>
              <a:ext cx="15252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Fingerprints/maps</a:t>
              </a:r>
              <a:endParaRPr lang="en-US" sz="1400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466272" y="2851428"/>
              <a:ext cx="56030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Floor</a:t>
              </a:r>
            </a:p>
            <a:p>
              <a:r>
                <a:rPr lang="en-US" sz="1400" dirty="0" smtClean="0"/>
                <a:t>map</a:t>
              </a:r>
              <a:endParaRPr lang="en-US" sz="14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216650" y="3371334"/>
              <a:ext cx="671979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Raw</a:t>
              </a:r>
              <a:br>
                <a:rPr lang="en-US" sz="1400" dirty="0" smtClean="0"/>
              </a:br>
              <a:r>
                <a:rPr lang="en-US" sz="1400" dirty="0" smtClean="0"/>
                <a:t>sensor</a:t>
              </a:r>
              <a:br>
                <a:rPr lang="en-US" sz="1400" dirty="0" smtClean="0"/>
              </a:br>
              <a:r>
                <a:rPr lang="en-US" sz="1400" dirty="0" smtClean="0"/>
                <a:t>data</a:t>
              </a:r>
              <a:endParaRPr lang="en-US" sz="1400" dirty="0"/>
            </a:p>
          </p:txBody>
        </p:sp>
        <p:sp>
          <p:nvSpPr>
            <p:cNvPr id="20" name="Can 19"/>
            <p:cNvSpPr/>
            <p:nvPr/>
          </p:nvSpPr>
          <p:spPr>
            <a:xfrm>
              <a:off x="7195174" y="3517900"/>
              <a:ext cx="1364526" cy="1447800"/>
            </a:xfrm>
            <a:prstGeom prst="ca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Positioning</a:t>
              </a:r>
            </a:p>
            <a:p>
              <a:pPr algn="ctr"/>
              <a:r>
                <a:rPr lang="en-US" dirty="0" smtClean="0"/>
                <a:t>session DB</a:t>
              </a:r>
              <a:endParaRPr lang="en-US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7251700" y="1375826"/>
              <a:ext cx="1549400" cy="1714500"/>
            </a:xfrm>
            <a:prstGeom prst="rect">
              <a:avLst/>
            </a:prstGeom>
            <a:gradFill>
              <a:gsLst>
                <a:gs pos="0">
                  <a:schemeClr val="accent3">
                    <a:lumMod val="75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Automatic</a:t>
              </a:r>
            </a:p>
            <a:p>
              <a:pPr algn="ctr"/>
              <a:r>
                <a:rPr lang="en-US" dirty="0" smtClean="0"/>
                <a:t>map healing,</a:t>
              </a:r>
            </a:p>
            <a:p>
              <a:pPr algn="ctr"/>
              <a:r>
                <a:rPr lang="en-US" dirty="0" smtClean="0"/>
                <a:t>SLAM</a:t>
              </a:r>
            </a:p>
          </p:txBody>
        </p:sp>
        <p:cxnSp>
          <p:nvCxnSpPr>
            <p:cNvPr id="43" name="Straight Arrow Connector 42"/>
            <p:cNvCxnSpPr/>
            <p:nvPr/>
          </p:nvCxnSpPr>
          <p:spPr>
            <a:xfrm>
              <a:off x="6216650" y="3098800"/>
              <a:ext cx="0" cy="1155700"/>
            </a:xfrm>
            <a:prstGeom prst="straightConnector1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Elbow Connector 43"/>
            <p:cNvCxnSpPr/>
            <p:nvPr/>
          </p:nvCxnSpPr>
          <p:spPr>
            <a:xfrm flipV="1">
              <a:off x="2992648" y="2628900"/>
              <a:ext cx="2482800" cy="1625600"/>
            </a:xfrm>
            <a:prstGeom prst="bentConnector3">
              <a:avLst>
                <a:gd name="adj1" fmla="val -129"/>
              </a:avLst>
            </a:prstGeom>
            <a:ln>
              <a:solidFill>
                <a:srgbClr val="05FF13"/>
              </a:solidFill>
              <a:headEnd type="none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Elbow Connector 48"/>
            <p:cNvCxnSpPr/>
            <p:nvPr/>
          </p:nvCxnSpPr>
          <p:spPr>
            <a:xfrm flipV="1">
              <a:off x="4610099" y="3084373"/>
              <a:ext cx="865351" cy="666353"/>
            </a:xfrm>
            <a:prstGeom prst="bentConnector3">
              <a:avLst>
                <a:gd name="adj1" fmla="val 101"/>
              </a:avLst>
            </a:prstGeom>
            <a:ln>
              <a:solidFill>
                <a:srgbClr val="05FF13"/>
              </a:solidFill>
              <a:headEnd type="none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/>
            <p:cNvCxnSpPr/>
            <p:nvPr/>
          </p:nvCxnSpPr>
          <p:spPr>
            <a:xfrm>
              <a:off x="4159100" y="1869637"/>
              <a:ext cx="1316348" cy="0"/>
            </a:xfrm>
            <a:prstGeom prst="straightConnector1">
              <a:avLst/>
            </a:prstGeom>
            <a:ln>
              <a:solidFill>
                <a:srgbClr val="05FF13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TextBox 64"/>
            <p:cNvSpPr txBox="1"/>
            <p:nvPr/>
          </p:nvSpPr>
          <p:spPr>
            <a:xfrm>
              <a:off x="4160512" y="1278691"/>
              <a:ext cx="12383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 smtClean="0"/>
                <a:t>Magnetic,PDR</a:t>
              </a:r>
              <a:endParaRPr lang="en-US" sz="1400" dirty="0" smtClean="0"/>
            </a:p>
            <a:p>
              <a:r>
                <a:rPr lang="en-US" sz="1400" dirty="0" smtClean="0"/>
                <a:t>&amp; sensor data</a:t>
              </a:r>
              <a:endParaRPr lang="en-US" sz="1400" dirty="0"/>
            </a:p>
          </p:txBody>
        </p:sp>
        <p:cxnSp>
          <p:nvCxnSpPr>
            <p:cNvPr id="68" name="Straight Arrow Connector 67"/>
            <p:cNvCxnSpPr/>
            <p:nvPr/>
          </p:nvCxnSpPr>
          <p:spPr>
            <a:xfrm flipH="1">
              <a:off x="4111613" y="2048808"/>
              <a:ext cx="1363835" cy="0"/>
            </a:xfrm>
            <a:prstGeom prst="straightConnector1">
              <a:avLst/>
            </a:prstGeom>
            <a:ln>
              <a:solidFill>
                <a:srgbClr val="05FF13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TextBox 68"/>
            <p:cNvSpPr txBox="1"/>
            <p:nvPr/>
          </p:nvSpPr>
          <p:spPr>
            <a:xfrm>
              <a:off x="4247564" y="2012554"/>
              <a:ext cx="113602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Floor maps and position</a:t>
              </a:r>
              <a:endParaRPr lang="en-US" sz="1400" dirty="0"/>
            </a:p>
          </p:txBody>
        </p:sp>
        <p:cxnSp>
          <p:nvCxnSpPr>
            <p:cNvPr id="79" name="Elbow Connector 78"/>
            <p:cNvCxnSpPr/>
            <p:nvPr/>
          </p:nvCxnSpPr>
          <p:spPr>
            <a:xfrm rot="5400000">
              <a:off x="7587787" y="3390899"/>
              <a:ext cx="584199" cy="2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05FF13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TextBox 79"/>
            <p:cNvSpPr txBox="1"/>
            <p:nvPr/>
          </p:nvSpPr>
          <p:spPr>
            <a:xfrm>
              <a:off x="7879885" y="3025457"/>
              <a:ext cx="99257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Positioning</a:t>
              </a:r>
            </a:p>
            <a:p>
              <a:r>
                <a:rPr lang="en-US" sz="1400" dirty="0" smtClean="0"/>
                <a:t>data</a:t>
              </a:r>
              <a:endParaRPr 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9862053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1203</TotalTime>
  <Words>162</Words>
  <Application>Microsoft Macintosh PowerPoint</Application>
  <PresentationFormat>On-screen Show (4:3)</PresentationFormat>
  <Paragraphs>86</Paragraphs>
  <Slides>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Simo Särkkä</dc:creator>
  <cp:lastModifiedBy>Simo Särkkä</cp:lastModifiedBy>
  <cp:revision>66</cp:revision>
  <dcterms:created xsi:type="dcterms:W3CDTF">2016-01-12T21:20:33Z</dcterms:created>
  <dcterms:modified xsi:type="dcterms:W3CDTF">2016-02-05T14:34:58Z</dcterms:modified>
</cp:coreProperties>
</file>